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43"/>
  </p:notesMasterIdLst>
  <p:handoutMasterIdLst>
    <p:handoutMasterId r:id="rId44"/>
  </p:handoutMasterIdLst>
  <p:sldIdLst>
    <p:sldId id="446" r:id="rId5"/>
    <p:sldId id="479" r:id="rId6"/>
    <p:sldId id="476" r:id="rId7"/>
    <p:sldId id="471" r:id="rId8"/>
    <p:sldId id="472" r:id="rId9"/>
    <p:sldId id="515" r:id="rId10"/>
    <p:sldId id="530" r:id="rId11"/>
    <p:sldId id="532" r:id="rId12"/>
    <p:sldId id="533" r:id="rId13"/>
    <p:sldId id="483" r:id="rId14"/>
    <p:sldId id="512" r:id="rId15"/>
    <p:sldId id="517" r:id="rId16"/>
    <p:sldId id="518" r:id="rId17"/>
    <p:sldId id="519" r:id="rId18"/>
    <p:sldId id="520" r:id="rId19"/>
    <p:sldId id="504" r:id="rId20"/>
    <p:sldId id="499" r:id="rId21"/>
    <p:sldId id="488" r:id="rId22"/>
    <p:sldId id="502" r:id="rId23"/>
    <p:sldId id="521" r:id="rId24"/>
    <p:sldId id="516" r:id="rId25"/>
    <p:sldId id="503" r:id="rId26"/>
    <p:sldId id="487" r:id="rId27"/>
    <p:sldId id="507" r:id="rId28"/>
    <p:sldId id="500" r:id="rId29"/>
    <p:sldId id="501" r:id="rId30"/>
    <p:sldId id="486" r:id="rId31"/>
    <p:sldId id="523" r:id="rId32"/>
    <p:sldId id="526" r:id="rId33"/>
    <p:sldId id="522" r:id="rId34"/>
    <p:sldId id="525" r:id="rId35"/>
    <p:sldId id="528" r:id="rId36"/>
    <p:sldId id="529" r:id="rId37"/>
    <p:sldId id="489" r:id="rId38"/>
    <p:sldId id="510" r:id="rId39"/>
    <p:sldId id="511" r:id="rId40"/>
    <p:sldId id="495" r:id="rId41"/>
    <p:sldId id="4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48"/>
    <p:restoredTop sz="94665"/>
  </p:normalViewPr>
  <p:slideViewPr>
    <p:cSldViewPr snapToGrid="0">
      <p:cViewPr varScale="1">
        <p:scale>
          <a:sx n="107" d="100"/>
          <a:sy n="107" d="100"/>
        </p:scale>
        <p:origin x="200" y="168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862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601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971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469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735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37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511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51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73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70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02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530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530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790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424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896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243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060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799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379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189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50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712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056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227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685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963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167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453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3.dsi.uminho.pt/pcortez" TargetMode="Externa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microsoft.com/office/2007/relationships/hdphoto" Target="../media/hdphoto10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microsoft.com/office/2007/relationships/hdphoto" Target="../media/hdphoto10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microsoft.com/office/2007/relationships/hdphoto" Target="../media/hdphoto10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011E8A-F329-5D92-CB28-FF928713C1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tx1"/>
          </a:solidFill>
        </p:spPr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BFD3684-B06B-DB8A-3D1D-98055F4C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33" y="0"/>
            <a:ext cx="10966303" cy="68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658" y="3429000"/>
            <a:ext cx="5123778" cy="1841872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Red Wine Quality </a:t>
            </a:r>
            <a:br>
              <a:rPr lang="en-US" dirty="0"/>
            </a:br>
            <a:r>
              <a:rPr lang="en-US" dirty="0"/>
              <a:t>Predictors</a:t>
            </a:r>
            <a:br>
              <a:rPr lang="en-US" dirty="0"/>
            </a:br>
            <a:r>
              <a:rPr lang="en-US" sz="2800" dirty="0"/>
              <a:t>by The Three Musketeers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1157477" y="1989231"/>
            <a:ext cx="4938523" cy="4908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Personal Preference</a:t>
            </a: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Rating</a:t>
            </a:r>
          </a:p>
          <a:p>
            <a:pPr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 (Price)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Packaging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white"/>
              </a:solidFill>
              <a:latin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Very Subjective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endParaRPr lang="en-US" sz="4000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77" y="1025541"/>
            <a:ext cx="7757923" cy="877824"/>
          </a:xfrm>
        </p:spPr>
        <p:txBody>
          <a:bodyPr>
            <a:normAutofit/>
          </a:bodyPr>
          <a:lstStyle/>
          <a:p>
            <a:r>
              <a:rPr lang="en-US" b="1" dirty="0"/>
              <a:t>Consumer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E7F06B-730D-D448-5C9C-4283D61B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151" y="1989231"/>
            <a:ext cx="5702232" cy="37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26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899541" y="2086756"/>
            <a:ext cx="4938523" cy="1775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Trained to evaluate wine in a systematic way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ex: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WSET tasting 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guides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41" y="929958"/>
            <a:ext cx="9784843" cy="877824"/>
          </a:xfrm>
        </p:spPr>
        <p:txBody>
          <a:bodyPr>
            <a:normAutofit/>
          </a:bodyPr>
          <a:lstStyle/>
          <a:p>
            <a:r>
              <a:rPr lang="en-US" b="1" dirty="0" err="1"/>
              <a:t>INdustry</a:t>
            </a:r>
            <a:r>
              <a:rPr lang="en-US" b="1" dirty="0"/>
              <a:t> </a:t>
            </a:r>
            <a:r>
              <a:rPr lang="en-US" b="1" dirty="0" err="1"/>
              <a:t>ProfessionalS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72CCD7-52FB-2681-50FB-E90FEF6A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86756"/>
            <a:ext cx="5577241" cy="36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3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C8E8F7-05AF-BC52-0072-A31B0763D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524" y="491373"/>
            <a:ext cx="8254584" cy="61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087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4FD291F-070D-245D-1BED-F26B080AA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57" y="468085"/>
            <a:ext cx="8519886" cy="63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489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224CD9F-E297-0D85-2A96-CD1F7EF0F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57" y="391884"/>
            <a:ext cx="8519886" cy="63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84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188072"/>
            <a:ext cx="4938523" cy="45589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Terroir, Climate, Weather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Grape Ripeness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Winemakers have numerous techniques available to them to correct for flaws or adjust the final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profil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e of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9784843" cy="877824"/>
          </a:xfrm>
        </p:spPr>
        <p:txBody>
          <a:bodyPr>
            <a:normAutofit/>
          </a:bodyPr>
          <a:lstStyle/>
          <a:p>
            <a:r>
              <a:rPr lang="en-US" b="1" dirty="0"/>
              <a:t>Wine Quality – Producer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0DA1304-08F0-F224-C7A2-ABA3DACD9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0424"/>
            <a:ext cx="5470710" cy="4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486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picture containing outdoor, traveling, railroad, hillside&#10;&#10;Description automatically generated">
            <a:extLst>
              <a:ext uri="{FF2B5EF4-FFF2-40B4-BE49-F238E27FC236}">
                <a16:creationId xmlns:a16="http://schemas.microsoft.com/office/drawing/2014/main" id="{5C6CD8B4-3173-390D-B5F4-FAB10B869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7604" r="20478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10" y="481147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PURPOSE :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70E0E-0D7B-CB1F-5D32-EB03EEDE92DF}"/>
              </a:ext>
            </a:extLst>
          </p:cNvPr>
          <p:cNvSpPr/>
          <p:nvPr/>
        </p:nvSpPr>
        <p:spPr>
          <a:xfrm>
            <a:off x="307110" y="1882433"/>
            <a:ext cx="6126480" cy="39571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There is an opportunity for </a:t>
            </a:r>
            <a:r>
              <a:rPr lang="en-US" sz="2000" dirty="0">
                <a:solidFill>
                  <a:srgbClr val="FFFFFF"/>
                </a:solidFill>
                <a:latin typeface="Segoe UI"/>
              </a:rPr>
              <a:t>producers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</a:t>
            </a:r>
            <a:r>
              <a:rPr lang="en-US" sz="2000" dirty="0">
                <a:solidFill>
                  <a:srgbClr val="FFFFFF"/>
                </a:solidFill>
                <a:latin typeface="Segoe UI"/>
              </a:rPr>
              <a:t> c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apitalize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on the insights gleaned </a:t>
            </a:r>
            <a:r>
              <a:rPr lang="en-US" sz="2000" dirty="0">
                <a:solidFill>
                  <a:srgbClr val="FFFFFF"/>
                </a:solidFill>
                <a:latin typeface="Segoe UI"/>
              </a:rPr>
              <a:t>from the following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analysis.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Make better choices during vinification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Improve wine quality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Receive higher ratings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Increased sales and distribution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Expand regional awareness through wine</a:t>
            </a:r>
          </a:p>
        </p:txBody>
      </p:sp>
      <p:pic>
        <p:nvPicPr>
          <p:cNvPr id="33" name="Picture 32" descr="A picture containing outdoor, grass, sky, tree&#10;&#10;Description automatically generated">
            <a:extLst>
              <a:ext uri="{FF2B5EF4-FFF2-40B4-BE49-F238E27FC236}">
                <a16:creationId xmlns:a16="http://schemas.microsoft.com/office/drawing/2014/main" id="{E0AB7765-7496-D4EB-4197-59A6B105B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71" r="22991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3154680"/>
            <a:ext cx="6602820" cy="35923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55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315685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3154680"/>
            <a:ext cx="6602820" cy="35923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289560"/>
            <a:ext cx="8382763" cy="1548702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ProjecT</a:t>
            </a:r>
            <a:r>
              <a:rPr lang="en-US" b="1" dirty="0"/>
              <a:t> Background: </a:t>
            </a:r>
            <a:br>
              <a:rPr lang="en-US" b="1" dirty="0"/>
            </a:br>
            <a:r>
              <a:rPr lang="en-US" b="1" dirty="0"/>
              <a:t>Portuguese wine Production &amp; Exports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6BDD9-F4BC-69E8-E6F0-DF1F1203010B}"/>
              </a:ext>
            </a:extLst>
          </p:cNvPr>
          <p:cNvSpPr txBox="1"/>
          <p:nvPr/>
        </p:nvSpPr>
        <p:spPr>
          <a:xfrm>
            <a:off x="861134" y="1908699"/>
            <a:ext cx="1041350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Portugal: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5th largest wine producer in Europe, 11th largest in the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2020: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Despite COVID-19 pandemic: Portuguese wine exports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ple Color Emoji" pitchFamily="2" charset="0"/>
                <a:ea typeface="+mn-ea"/>
                <a:cs typeface="+mn-cs"/>
              </a:rPr>
              <a:t>⬆️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5% compared to 2019.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306 million liters of wine exported, valued at $936 million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2021: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Portuguese wines grew 3.8% (volume), 8.6% (value), 4.6% (average price) from 2020.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Ministry of Agriculture: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has honed its focus on monitoring farmers and wine producers.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Why?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increasing value of Portuguese wine, currently in competition with France, the United States, the United Kingdom, Brazil, and Germany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Action Plan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Define &amp; implement measures to guarantee predictability/stability in Portuguese wine production.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 certification and quality assessment are key elements within this context.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466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The DATASET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91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-158338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DataSet</a:t>
            </a:r>
            <a:endParaRPr lang="en-US" b="1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B960B89-54CE-B64E-36E8-3E31CE278AD4}"/>
              </a:ext>
            </a:extLst>
          </p:cNvPr>
          <p:cNvSpPr txBox="1">
            <a:spLocks/>
          </p:cNvSpPr>
          <p:nvPr/>
        </p:nvSpPr>
        <p:spPr>
          <a:xfrm>
            <a:off x="380237" y="1972373"/>
            <a:ext cx="11113437" cy="47746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2009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led by</a:t>
            </a:r>
            <a:r>
              <a:rPr lang="en-US" sz="2400" dirty="0">
                <a:solidFill>
                  <a:prstClr val="white"/>
                </a:solidFill>
                <a:latin typeface="Segoe UI"/>
              </a:rPr>
              <a:t>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Paulo Cortez</a:t>
            </a: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 at the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University of Minho in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Guimarães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1599 wrangled down (for NAs) to 1143 red wines from Minho were analyzed for 11 chemical properties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  <a:latin typeface="Segoe UI"/>
              </a:rPr>
              <a:t>Fixed Acidity, Volatile Acidity, Citric Acid, </a:t>
            </a:r>
            <a:r>
              <a:rPr lang="en-US" sz="2000" dirty="0">
                <a:solidFill>
                  <a:prstClr val="white"/>
                </a:solidFill>
              </a:rPr>
              <a:t>pH</a:t>
            </a:r>
            <a:endParaRPr lang="en-US" sz="2000" dirty="0">
              <a:solidFill>
                <a:prstClr val="white"/>
              </a:solidFill>
              <a:latin typeface="Segoe UI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</a:rPr>
              <a:t>Total Sulfur Dioxide, 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Free Sulfur Dioxide, </a:t>
            </a:r>
            <a:r>
              <a:rPr lang="en-US" sz="2000" dirty="0">
                <a:solidFill>
                  <a:prstClr val="white"/>
                </a:solidFill>
              </a:rPr>
              <a:t>Sulphates</a:t>
            </a:r>
            <a:endParaRPr lang="en-US" sz="2000" dirty="0">
              <a:solidFill>
                <a:prstClr val="white"/>
              </a:solidFill>
              <a:latin typeface="Segoe UI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</a:rPr>
              <a:t>Residual Sugar, Chlorides, 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Density, Alcohol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</a:rPr>
              <a:t>Ranked for Quality on an 11 point scale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dirty="0">
              <a:solidFill>
                <a:prstClr val="white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3600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790A20C7-7F3F-73EF-AA73-D6475CCAA4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D9E376-931D-D40C-3E41-C4CC9D1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b="1" dirty="0">
                <a:solidFill>
                  <a:schemeClr val="tx1"/>
                </a:solidFill>
              </a:rPr>
              <a:t>Introducing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838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Wine region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E9DFFCF-8ED1-7BD8-485B-1AEFFE09E5D4}"/>
              </a:ext>
            </a:extLst>
          </p:cNvPr>
          <p:cNvSpPr txBox="1">
            <a:spLocks/>
          </p:cNvSpPr>
          <p:nvPr/>
        </p:nvSpPr>
        <p:spPr>
          <a:xfrm>
            <a:off x="380237" y="1981019"/>
            <a:ext cx="4701118" cy="44797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6460C98-B731-E441-ABDE-D1626E2A2C67}"/>
              </a:ext>
            </a:extLst>
          </p:cNvPr>
          <p:cNvSpPr txBox="1">
            <a:spLocks/>
          </p:cNvSpPr>
          <p:nvPr/>
        </p:nvSpPr>
        <p:spPr>
          <a:xfrm>
            <a:off x="380237" y="1972373"/>
            <a:ext cx="5492442" cy="42889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North West corner of Portugal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Cool, rainy climate makes it difficult for red varietals to ripen</a:t>
            </a:r>
            <a:endParaRPr lang="en-US" sz="1800" dirty="0">
              <a:solidFill>
                <a:prstClr val="whit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Vinho Verde is particularly known for its </a:t>
            </a:r>
            <a:r>
              <a:rPr lang="en-US" sz="2000" u="sng" dirty="0">
                <a:solidFill>
                  <a:schemeClr val="bg1"/>
                </a:solidFill>
              </a:rPr>
              <a:t>bright, summery</a:t>
            </a:r>
            <a:r>
              <a:rPr lang="en-US" sz="2000" dirty="0">
                <a:solidFill>
                  <a:schemeClr val="bg1"/>
                </a:solidFill>
              </a:rPr>
              <a:t> white wines with subtle carbonation.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Red and rosé Vinho Verde wines are the region's ‘rare gems’.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076017-3A61-337D-F24E-32B45750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17" y="776344"/>
            <a:ext cx="5620995" cy="562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546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-158338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DataSet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36E3EA-2FDF-68FF-1185-6BCEC34AA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147" y="2102704"/>
            <a:ext cx="8242300" cy="419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E74D75-085A-DB47-DB3A-3E3AF07879F1}"/>
              </a:ext>
            </a:extLst>
          </p:cNvPr>
          <p:cNvSpPr txBox="1"/>
          <p:nvPr/>
        </p:nvSpPr>
        <p:spPr>
          <a:xfrm>
            <a:off x="414020" y="2490044"/>
            <a:ext cx="28373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cs typeface="Segoe UI"/>
              </a:rPr>
              <a:t>Skewed towards the middle</a:t>
            </a:r>
          </a:p>
          <a:p>
            <a:endParaRPr lang="en-US" sz="2400" dirty="0">
              <a:solidFill>
                <a:prstClr val="white"/>
              </a:solidFill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cs typeface="Segoe UI"/>
              </a:rPr>
              <a:t>83% of records classified as either a 5 or 6 in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3883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138082"/>
            <a:ext cx="11113437" cy="460891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Which physiochemical properties of wine have the greatest impact on wine quality?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ow do these properties individually impact quality?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hat balance or interplay between these properties </a:t>
            </a: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contribute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 necessary for the best quality wine?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6096763" cy="877824"/>
          </a:xfrm>
        </p:spPr>
        <p:txBody>
          <a:bodyPr>
            <a:normAutofit/>
          </a:bodyPr>
          <a:lstStyle/>
          <a:p>
            <a:r>
              <a:rPr lang="en-US" b="1" dirty="0"/>
              <a:t>Evaluation Questions</a:t>
            </a:r>
          </a:p>
        </p:txBody>
      </p:sp>
    </p:spTree>
    <p:extLst>
      <p:ext uri="{BB962C8B-B14F-4D97-AF65-F5344CB8AC3E}">
        <p14:creationId xmlns:p14="http://schemas.microsoft.com/office/powerpoint/2010/main" val="2152049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Methodology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596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113437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  <a:cs typeface="Segoe UI"/>
              </a:rPr>
              <a:t>S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tepwise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dirty="0">
                <a:solidFill>
                  <a:prstClr val="white"/>
                </a:solidFill>
                <a:latin typeface="Segoe UI"/>
                <a:cs typeface="Segoe UI"/>
              </a:rPr>
              <a:t>B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dirty="0">
                <a:solidFill>
                  <a:prstClr val="white"/>
                </a:solidFill>
                <a:latin typeface="Segoe UI"/>
                <a:cs typeface="Segoe UI"/>
              </a:rPr>
              <a:t>L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ogistic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dirty="0">
                <a:solidFill>
                  <a:prstClr val="white"/>
                </a:solidFill>
                <a:latin typeface="Segoe UI"/>
                <a:cs typeface="Segoe UI"/>
              </a:rPr>
              <a:t>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egression</a:t>
            </a:r>
          </a:p>
          <a:p>
            <a:pPr lvl="1">
              <a:spcBef>
                <a:spcPts val="1000"/>
              </a:spcBef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Ordinal Logistic Regression / Confusion matrix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KMeans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Linear Discriminant Analysis</a:t>
            </a:r>
          </a:p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Recoded quality into three groups 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3-4 ”poor”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5-6 “average”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7-8 “good”</a:t>
            </a:r>
          </a:p>
          <a:p>
            <a:pPr marL="0" indent="0">
              <a:spcBef>
                <a:spcPts val="500"/>
              </a:spcBef>
              <a:buNone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METHODS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58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323263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Original plan of action: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Stepwise Binary Logistic Regression/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KMeans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Model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Tried stepwise binary logistic regression, results messy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Ran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KMeans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model to see how the results looked, no clear answers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METHODS – Assessing 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263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113437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New plan of action: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Ordinal Logistic Regression/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Linear discriminant analysis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Googled OLR steps, received mixed results for set up, melded methods together based on needs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Recoded quality 5,6,7-8 and 3-4,5-6,7-8 to see the difference in distribution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Decided to go with 3-4,5-6,7-8 due to more even distribution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Ran LDA with outliers and without outliers to compare accuracy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METHODS – Assessing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01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RESULTS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791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66" y="157842"/>
            <a:ext cx="3910634" cy="1680420"/>
          </a:xfrm>
        </p:spPr>
        <p:txBody>
          <a:bodyPr>
            <a:normAutofit/>
          </a:bodyPr>
          <a:lstStyle/>
          <a:p>
            <a:r>
              <a:rPr lang="en-US" b="1" dirty="0"/>
              <a:t>Results – Impact Analysis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80641-B94D-583D-DF95-88E458D6F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41" y="157842"/>
            <a:ext cx="7551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28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65" y="157842"/>
            <a:ext cx="6721211" cy="1680420"/>
          </a:xfrm>
        </p:spPr>
        <p:txBody>
          <a:bodyPr>
            <a:normAutofit/>
          </a:bodyPr>
          <a:lstStyle/>
          <a:p>
            <a:r>
              <a:rPr lang="en-US" b="1" dirty="0"/>
              <a:t>Results – Impact Analysis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DDBFC-C999-77A2-E628-4D819CFAE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50" y="2150696"/>
            <a:ext cx="113665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2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9" name="Rectangle 3108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5316538" y="771114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Autumn Heyman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14" r="18113"/>
          <a:stretch/>
        </p:blipFill>
        <p:spPr bwMode="auto">
          <a:xfrm flipH="1">
            <a:off x="-199953" y="-2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11" name="Group 3110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112" name="Freeform: Shape 3111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13" name="Freeform: Shape 3112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5232401" y="1692613"/>
            <a:ext cx="6140449" cy="490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BS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Alternative Medicine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(Everglades University)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MPH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Complementary &amp; Alternative Medicine, Functional Nutrition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(Everglades University)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MBA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Non-Profit Leadership &amp; Management (Liberty University) (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currently pursuing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)</a:t>
            </a:r>
            <a:br>
              <a:rPr lang="en-US" sz="1200" dirty="0">
                <a:solidFill>
                  <a:schemeClr val="bg1">
                    <a:alpha val="80000"/>
                  </a:schemeClr>
                </a:solidFill>
              </a:rPr>
            </a:b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Sole-proprietor facilitating respite, in-home, and community service supports for adults with developmental/intellectual disabilities</a:t>
            </a:r>
            <a:br>
              <a:rPr lang="en-US" sz="1200" dirty="0">
                <a:solidFill>
                  <a:schemeClr val="bg1">
                    <a:alpha val="80000"/>
                  </a:schemeClr>
                </a:solidFill>
              </a:rPr>
            </a:b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Field research, analyzation, and program development to address turnover, retention, and employment attraction to the field.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Tools to convert field documentation into actionable agency policies to provide more customed, tailored delivery of individual supports.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Public policy development and reform.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Languages: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and Python</a:t>
            </a: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Malbec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84256-D1B6-E14B-009D-EDE68FF92E1F}"/>
              </a:ext>
            </a:extLst>
          </p:cNvPr>
          <p:cNvSpPr txBox="1"/>
          <p:nvPr/>
        </p:nvSpPr>
        <p:spPr>
          <a:xfrm>
            <a:off x="7338951" y="2386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04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6" y="960438"/>
            <a:ext cx="8183471" cy="877824"/>
          </a:xfrm>
        </p:spPr>
        <p:txBody>
          <a:bodyPr>
            <a:normAutofit/>
          </a:bodyPr>
          <a:lstStyle/>
          <a:p>
            <a:r>
              <a:rPr lang="en-US" b="1" dirty="0"/>
              <a:t>Results – Relationship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30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8F991-01CF-41C4-9087-089CB184C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359" y="577033"/>
            <a:ext cx="9661282" cy="601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17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FED5FB-2BC6-3E41-0138-7A5DB23A5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585" y="157842"/>
            <a:ext cx="6173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07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532184"/>
            <a:ext cx="11113437" cy="42148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Discussion about variance between the means ratio for each quality level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6" y="960438"/>
            <a:ext cx="8183471" cy="877824"/>
          </a:xfrm>
        </p:spPr>
        <p:txBody>
          <a:bodyPr>
            <a:normAutofit/>
          </a:bodyPr>
          <a:lstStyle/>
          <a:p>
            <a:r>
              <a:rPr lang="en-US" b="1" dirty="0"/>
              <a:t>Results – Relationship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87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SUMMARY &amp;</a:t>
            </a: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CONCLUSIONS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129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grass, sky, tree&#10;&#10;Description automatically generated">
            <a:extLst>
              <a:ext uri="{FF2B5EF4-FFF2-40B4-BE49-F238E27FC236}">
                <a16:creationId xmlns:a16="http://schemas.microsoft.com/office/drawing/2014/main" id="{198C52C8-7967-3F5F-6E01-6F08EDB1B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4" r="9091" b="15028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tx1"/>
                </a:solidFill>
              </a:rPr>
              <a:t>Summary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520242" y="1774372"/>
            <a:ext cx="4062642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1800"/>
              <a:t>Our analysis indicates that of the 11 measured properties of wine, 7 had a significant impact on quality score.</a:t>
            </a:r>
          </a:p>
          <a:p>
            <a:pPr lvl="0">
              <a:defRPr/>
            </a:pPr>
            <a:r>
              <a:rPr lang="en-US" sz="1800"/>
              <a:t>Top 4 Variables</a:t>
            </a:r>
          </a:p>
          <a:p>
            <a:pPr lvl="0">
              <a:defRPr/>
            </a:pPr>
            <a:r>
              <a:rPr lang="en-US" sz="1800"/>
              <a:t>Analyzed how they individually and collectively impacted quality</a:t>
            </a:r>
          </a:p>
          <a:p>
            <a:pPr lvl="0">
              <a:defRPr/>
            </a:pPr>
            <a:endParaRPr lang="en-US" sz="1800"/>
          </a:p>
          <a:p>
            <a:pPr lvl="0"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2934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outdoor, grass, sky, tree&#10;&#10;Description automatically generated">
            <a:extLst>
              <a:ext uri="{FF2B5EF4-FFF2-40B4-BE49-F238E27FC236}">
                <a16:creationId xmlns:a16="http://schemas.microsoft.com/office/drawing/2014/main" id="{C1492408-3191-2FE3-D116-76CD6A97E2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9091" t="8364" b="150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Freeform: Shape 2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tx1"/>
                </a:solidFill>
              </a:rPr>
              <a:t>Conclusions</a:t>
            </a:r>
            <a:r>
              <a:rPr lang="en-US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7621031" y="1774372"/>
            <a:ext cx="4062642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Wine quality is both </a:t>
            </a:r>
            <a:r>
              <a:rPr lang="en-US" sz="1800"/>
              <a:t>s</a:t>
            </a:r>
            <a:r>
              <a:rPr kumimoji="0" lang="en-US" sz="18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ubjective &amp; objective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Quality is not determined by one property, but by several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/>
              <a:t>Quality is affected by the ratio between those properties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There are other variables that could be affecting our data &amp; results</a:t>
            </a:r>
          </a:p>
        </p:txBody>
      </p:sp>
    </p:spTree>
    <p:extLst>
      <p:ext uri="{BB962C8B-B14F-4D97-AF65-F5344CB8AC3E}">
        <p14:creationId xmlns:p14="http://schemas.microsoft.com/office/powerpoint/2010/main" val="4260169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b="1" dirty="0">
                <a:solidFill>
                  <a:schemeClr val="tx1"/>
                </a:solidFill>
              </a:rPr>
              <a:t>QUESTIONS ?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093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group of people holding wine glasses&#10;&#10;Description automatically generated with low confidence">
            <a:extLst>
              <a:ext uri="{FF2B5EF4-FFF2-40B4-BE49-F238E27FC236}">
                <a16:creationId xmlns:a16="http://schemas.microsoft.com/office/drawing/2014/main" id="{145C2A1D-FE77-2220-53F7-914A04D1D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6" r="33332" b="-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pic>
        <p:nvPicPr>
          <p:cNvPr id="43" name="Picture 42" descr="Diagram, shape&#10;&#10;Description automatically generated">
            <a:extLst>
              <a:ext uri="{FF2B5EF4-FFF2-40B4-BE49-F238E27FC236}">
                <a16:creationId xmlns:a16="http://schemas.microsoft.com/office/drawing/2014/main" id="{6920087C-3A61-87C5-183C-BE70AF80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730191" y="2301240"/>
            <a:ext cx="3461810" cy="4556760"/>
          </a:xfrm>
          <a:prstGeom prst="rect">
            <a:avLst/>
          </a:prstGeom>
          <a:effectLst>
            <a:glow rad="564868">
              <a:schemeClr val="accent1">
                <a:alpha val="40000"/>
              </a:schemeClr>
            </a:glow>
            <a:softEdge rad="566846"/>
          </a:effectLst>
        </p:spPr>
      </p:pic>
    </p:spTree>
    <p:extLst>
      <p:ext uri="{BB962C8B-B14F-4D97-AF65-F5344CB8AC3E}">
        <p14:creationId xmlns:p14="http://schemas.microsoft.com/office/powerpoint/2010/main" val="85256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6" name="Rectangle 3105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246369" y="911481"/>
            <a:ext cx="5445905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Erin </a:t>
            </a:r>
            <a:r>
              <a:rPr lang="en-US" sz="4000" b="1" dirty="0" err="1"/>
              <a:t>WeaveR</a:t>
            </a:r>
            <a:r>
              <a:rPr lang="en-US" sz="4000" b="1" dirty="0"/>
              <a:t>, CSW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186448" y="1722268"/>
            <a:ext cx="5095765" cy="4669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BA International Languages &amp; Cultures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AA International Business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AS Accounting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Certified Specialist of Wine</a:t>
            </a:r>
          </a:p>
          <a:p>
            <a:pPr marL="2286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Staff Accountant</a:t>
            </a:r>
          </a:p>
          <a:p>
            <a:pPr marL="2286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&amp; SQL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Wines: 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Mourvedre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&amp; 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Carmenere</a:t>
            </a: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25" r="9625"/>
          <a:stretch/>
        </p:blipFill>
        <p:spPr bwMode="auto">
          <a:xfrm>
            <a:off x="5752194" y="-544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noFill/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08" name="Group 3107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3109" name="Freeform: Shape 3108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10" name="Freeform: Shape 3109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52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5232401" y="629698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Georgia Miller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14" r="18113"/>
          <a:stretch/>
        </p:blipFill>
        <p:spPr bwMode="auto">
          <a:xfrm flipH="1">
            <a:off x="-133333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90" name="Group 3089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5232401" y="1429305"/>
            <a:ext cx="6140449" cy="5086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Army National Guard veteran with a background in GIS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Responsive Web Design Certificate 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FreeCodeCamp</a:t>
            </a: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Google Data Analytics Certificate Coursera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BS Accounting Western Governors University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Operations Administrator for premier auto hauler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Research analytics, field modeling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/ Python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Merlot</a:t>
            </a:r>
          </a:p>
        </p:txBody>
      </p:sp>
    </p:spTree>
    <p:extLst>
      <p:ext uri="{BB962C8B-B14F-4D97-AF65-F5344CB8AC3E}">
        <p14:creationId xmlns:p14="http://schemas.microsoft.com/office/powerpoint/2010/main" val="164177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4000" b="1" dirty="0">
                <a:solidFill>
                  <a:schemeClr val="tx1"/>
                </a:solidFill>
              </a:rPr>
            </a:b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BACKGROUND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123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0E39F-1968-518B-662F-7F6C311C7D58}"/>
              </a:ext>
            </a:extLst>
          </p:cNvPr>
          <p:cNvSpPr txBox="1"/>
          <p:nvPr/>
        </p:nvSpPr>
        <p:spPr>
          <a:xfrm>
            <a:off x="2440243" y="3105834"/>
            <a:ext cx="5045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“What's in a wine? A wine by any other grape would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taste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as sweet.” 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ABC0E2-2D85-3A83-5E1A-2163E776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24" y="2614385"/>
            <a:ext cx="80010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02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092666-EEE0-E8AD-F712-EB85DE85C9C4}"/>
              </a:ext>
            </a:extLst>
          </p:cNvPr>
          <p:cNvSpPr txBox="1"/>
          <p:nvPr/>
        </p:nvSpPr>
        <p:spPr>
          <a:xfrm>
            <a:off x="797122" y="1944999"/>
            <a:ext cx="4783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general, the average concentrations of the major components of wine are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water, 86%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ethanol, 12%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glycerol and polysaccharides or other trace elements, 1%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different types of acids, 0.5%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volatile compounds, 0.5%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59E959-EF22-1378-F63A-B082992C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640" y="1820721"/>
            <a:ext cx="4281583" cy="428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DED6E9A0-4C17-25B7-8152-F7219C3B5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22" y="902208"/>
            <a:ext cx="7371517" cy="87782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What’s in a wine? - 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8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0E39F-1968-518B-662F-7F6C311C7D58}"/>
              </a:ext>
            </a:extLst>
          </p:cNvPr>
          <p:cNvSpPr txBox="1"/>
          <p:nvPr/>
        </p:nvSpPr>
        <p:spPr>
          <a:xfrm>
            <a:off x="2440243" y="3105834"/>
            <a:ext cx="5045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“Is it a great wine, or a not so great wine?  That is the question.” 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ABC0E2-2D85-3A83-5E1A-2163E776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24" y="2614385"/>
            <a:ext cx="80010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999960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1008</Words>
  <Application>Microsoft Macintosh PowerPoint</Application>
  <PresentationFormat>Widescreen</PresentationFormat>
  <Paragraphs>193</Paragraphs>
  <Slides>38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Apple Color Emoji</vt:lpstr>
      <vt:lpstr>Arial</vt:lpstr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Red Wine Quality  Predictors by The Three Musketeers</vt:lpstr>
      <vt:lpstr>Introducing</vt:lpstr>
      <vt:lpstr>PowerPoint Presentation</vt:lpstr>
      <vt:lpstr>PowerPoint Presentation</vt:lpstr>
      <vt:lpstr>PowerPoint Presentation</vt:lpstr>
      <vt:lpstr>  BACKGROUND</vt:lpstr>
      <vt:lpstr>PowerPoint Presentation</vt:lpstr>
      <vt:lpstr>What’s in a wine? - Composition</vt:lpstr>
      <vt:lpstr>PowerPoint Presentation</vt:lpstr>
      <vt:lpstr>Consumer</vt:lpstr>
      <vt:lpstr>INdustry ProfessionalS</vt:lpstr>
      <vt:lpstr>PowerPoint Presentation</vt:lpstr>
      <vt:lpstr>PowerPoint Presentation</vt:lpstr>
      <vt:lpstr>PowerPoint Presentation</vt:lpstr>
      <vt:lpstr>Wine Quality – Producer</vt:lpstr>
      <vt:lpstr>PURPOSE :</vt:lpstr>
      <vt:lpstr>ProjecT Background:  Portuguese wine Production &amp; Exports</vt:lpstr>
      <vt:lpstr>The DATASET</vt:lpstr>
      <vt:lpstr>The DataSet</vt:lpstr>
      <vt:lpstr>Wine region</vt:lpstr>
      <vt:lpstr>The DataSet</vt:lpstr>
      <vt:lpstr>Evaluation Questions</vt:lpstr>
      <vt:lpstr>Methodology</vt:lpstr>
      <vt:lpstr>METHODS Overview</vt:lpstr>
      <vt:lpstr>METHODS – Assessing Impact</vt:lpstr>
      <vt:lpstr>METHODS – Assessing Relationship</vt:lpstr>
      <vt:lpstr>RESULTS</vt:lpstr>
      <vt:lpstr>Results – Impact Analysis</vt:lpstr>
      <vt:lpstr>Results – Impact Analysis</vt:lpstr>
      <vt:lpstr>Results – Relationship Analysis</vt:lpstr>
      <vt:lpstr>PowerPoint Presentation</vt:lpstr>
      <vt:lpstr>PowerPoint Presentation</vt:lpstr>
      <vt:lpstr>Results – Relationship Analysis</vt:lpstr>
      <vt:lpstr>SUMMARY &amp; CONCLUSIONS</vt:lpstr>
      <vt:lpstr>Summary</vt:lpstr>
      <vt:lpstr>Conclusions </vt:lpstr>
      <vt:lpstr>QUESTIONS 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Wine Quality  Predictors by The Three Musketeers</dc:title>
  <dc:creator/>
  <cp:lastModifiedBy/>
  <cp:revision>285</cp:revision>
  <dcterms:created xsi:type="dcterms:W3CDTF">2021-12-08T21:54:28Z</dcterms:created>
  <dcterms:modified xsi:type="dcterms:W3CDTF">2022-06-16T20:50:42Z</dcterms:modified>
</cp:coreProperties>
</file>